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1" r:id="rId3"/>
    <p:sldId id="275" r:id="rId4"/>
    <p:sldId id="276" r:id="rId5"/>
    <p:sldId id="277" r:id="rId6"/>
    <p:sldId id="278" r:id="rId7"/>
    <p:sldId id="27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  <a:srgbClr val="30E845"/>
    <a:srgbClr val="FFC000"/>
    <a:srgbClr val="6D82B6"/>
    <a:srgbClr val="034EA2"/>
    <a:srgbClr val="2E6CA4"/>
    <a:srgbClr val="436F8F"/>
    <a:srgbClr val="DAE3F3"/>
    <a:srgbClr val="CAD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8" autoAdjust="0"/>
    <p:restoredTop sz="94660"/>
  </p:normalViewPr>
  <p:slideViewPr>
    <p:cSldViewPr snapToGrid="0">
      <p:cViewPr>
        <p:scale>
          <a:sx n="60" d="100"/>
          <a:sy n="60" d="100"/>
        </p:scale>
        <p:origin x="-109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48EB-296B-4C18-8559-9DAEF14272E8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D92CD-19B5-4ECC-B5DC-63170AB2CD52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7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54E5-EB97-4849-A80B-BACA87EBD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C5D0-2C4A-42B8-8555-43A877680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01A71-3DCC-4776-ACD3-29F21A52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3DAB-58B8-4EA0-B90A-34569EB77A96}" type="datetime1">
              <a:rPr lang="en-GB" smtClean="0"/>
              <a:t>16/01/2024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36A8-BEE5-4D30-A707-69D6BD10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4AA9E-A1C1-40AB-B731-5FBB8AD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5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D12A-8CC0-45A1-9588-F3BE6CFB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A9F3A-5E63-4FE5-A8D0-6AF57B901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909C9-F21D-4030-B9CB-71C47035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189-38D9-44A7-83CD-6CFD8020795D}" type="datetime1">
              <a:rPr lang="en-GB" smtClean="0"/>
              <a:t>16/01/2024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35BB-BD3F-420D-8282-7C1945F0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12404-B1A7-4CE0-A3EE-C1015D38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3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39758-077C-459D-B9F6-8DA7FDE77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DF250-1B51-4C06-8A20-001316B4A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D15B4-CD12-4C68-92EE-0523CAC1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5EBD-9217-4E11-B023-32CAF0BBDFFC}" type="datetime1">
              <a:rPr lang="en-GB" smtClean="0"/>
              <a:t>16/01/2024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7D10E-2770-4B38-A800-0D82B589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D39C4-63B5-4DA1-AB78-A57C8FC2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3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E2AE-4EBC-4604-B071-ACC64FDF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3E0E0-CBCD-483E-8AA5-4CA32EF68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770E0-BBEA-49A2-957E-750D37F4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6119-3880-46E2-BE5D-A033ACF0EA74}" type="datetime1">
              <a:rPr lang="en-GB" smtClean="0"/>
              <a:t>16/01/2024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6A1E7-0AF0-4DD4-B6F9-9D216C8D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709C0-3B44-4755-B0C6-15068C71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3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3865-BFC5-4035-A954-F8C57C95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A6B13-D739-44CA-B6FD-D1F43306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CAD2-3C48-4688-8AB2-F85D5BC4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C096-365A-4F36-A3C0-4D1E8008269E}" type="datetime1">
              <a:rPr lang="en-GB" smtClean="0"/>
              <a:t>16/01/2024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AAF36-DC48-4127-8AAB-317FD628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EB5B5-B135-4ED3-A2B1-136BBE77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7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08C6-23AB-4D3D-9F42-CBAD5DDF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CD358-7800-4E72-B701-57AF11E59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9D015-2CFA-467E-9938-2EB2FB633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20A55-5427-4F2E-974D-33388CF3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C0A1-6D79-4714-8AF9-084E8E91A3BB}" type="datetime1">
              <a:rPr lang="en-GB" smtClean="0"/>
              <a:t>16/01/2024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A5821-048B-42C1-99D0-1F95C18E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4F765-E615-436A-B206-32B90ADB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9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4D70-31A3-470D-B71E-B8C25F29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F0BDC-7643-4C26-B1DA-6DBDF0D3E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A95B0-2B40-46A0-820F-A7725C397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B31C0-63F0-4D01-B986-C0B4E00B8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D4448-8A90-4998-9CED-922049B8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0CC5A-7BE1-4354-9E50-EF7C0BEB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8266-B969-444E-928C-88DB82E5EC89}" type="datetime1">
              <a:rPr lang="en-GB" smtClean="0"/>
              <a:t>16/01/2024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54C44-ED8C-4305-81E0-7748C8BA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B530E-0E78-4FE8-A18A-E4838EBD7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2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6ABC-8C17-41FD-8DC9-64EC9D49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B0F76-C725-481F-B69E-9B3113B5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8B11-4E3B-4A05-A629-AD7E23F954B1}" type="datetime1">
              <a:rPr lang="en-GB" smtClean="0"/>
              <a:t>16/01/2024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E75D5-4979-4690-AA53-79F5D94F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BB008-624F-4C6E-9EBD-4C8823D3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9612A-155C-4ACC-956C-0D842E97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B6EF-46FA-494C-BD5E-07F7DC1CE165}" type="datetime1">
              <a:rPr lang="en-GB" smtClean="0"/>
              <a:t>16/01/2024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DFF2A-7244-4598-9357-774972E6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F264E-CCD6-448E-80EB-DAF92F6E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6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A478-A0EE-45BB-9E15-257490C8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3C46-AA3E-4BC2-8003-826BE2E05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0CD40-0886-4AB3-AF77-C2CA714F2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780AE-F82C-4DFC-847A-D962C4A3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C3DB-699F-421C-8660-C63A15647F12}" type="datetime1">
              <a:rPr lang="en-GB" smtClean="0"/>
              <a:t>16/01/2024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AB526-5A1D-4BD2-BC20-47A1FF0E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997EA-48D6-4353-9D1C-F8E80B89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2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310D-FDC1-41DC-A46F-5C2F2438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ED1A7-DA83-4D32-A69E-96C7C2863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B8292-20B8-4DE3-BA67-1114F29C7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0EFC4-1FD2-4623-8ADD-AC004929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7F798-A3FF-48EA-B400-CCBA0C7F9132}" type="datetime1">
              <a:rPr lang="en-GB" smtClean="0"/>
              <a:t>16/01/2024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A0755-5027-44A1-B418-88851536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2D4BE-897C-45F6-B36F-EB35B600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FF400-FC9A-4B38-B952-D89BB44AA7B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F8FAA-99D3-4B7B-9BBD-81D962AF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456AA-4552-4411-82CE-0E92F03B8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0BB45-C6AA-4C85-991E-6F4C299B2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7325-136A-4C57-8155-A971D5B92953}" type="datetime1">
              <a:rPr lang="en-GB" smtClean="0"/>
              <a:t>16/01/2024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9327F-7190-471F-A531-14EE6D862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z-Latn-UZ"/>
              <a:t>MechaUz Project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A7EA6-F6C2-4559-9DB7-10F238C80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FF400-FC9A-4B38-B952-D89BB44AA7B0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6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World Map Isolated on White Background in Bright Blue Color. Earth Globe.  World Map Set. Vector Illustration Stock Vector - Illustration of color,  european: 141492829">
            <a:extLst>
              <a:ext uri="{FF2B5EF4-FFF2-40B4-BE49-F238E27FC236}">
                <a16:creationId xmlns:a16="http://schemas.microsoft.com/office/drawing/2014/main" id="{149BD20B-71FA-FE8F-5B7F-30D0819B2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r="11765" b="68092"/>
          <a:stretch/>
        </p:blipFill>
        <p:spPr bwMode="auto">
          <a:xfrm>
            <a:off x="0" y="4990905"/>
            <a:ext cx="12191999" cy="186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140051"/>
            <a:ext cx="5147878" cy="1080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304280" y="1424771"/>
            <a:ext cx="95834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Development of the targeted Educational program for Bachelors in Solar Energy in Uzbekistan</a:t>
            </a:r>
          </a:p>
          <a:p>
            <a:pPr algn="ctr"/>
            <a:endParaRPr lang="ru-RU" sz="1200" b="1" dirty="0"/>
          </a:p>
          <a:p>
            <a:pPr algn="ctr"/>
            <a:r>
              <a:rPr lang="en-US" sz="1200" b="1" dirty="0"/>
              <a:t>101128871 — </a:t>
            </a:r>
            <a:r>
              <a:rPr lang="en-US" sz="1200" b="1" dirty="0" err="1"/>
              <a:t>DEBSEUz</a:t>
            </a:r>
            <a:r>
              <a:rPr lang="en-US" sz="1200" b="1" dirty="0"/>
              <a:t> — ERASMUS-EDU-2023-CBHE </a:t>
            </a:r>
            <a:endParaRPr lang="ru-RU" sz="12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591FCA-FACF-ABE6-5278-B9738E4CA771}"/>
              </a:ext>
            </a:extLst>
          </p:cNvPr>
          <p:cNvSpPr/>
          <p:nvPr/>
        </p:nvSpPr>
        <p:spPr>
          <a:xfrm>
            <a:off x="0" y="3919021"/>
            <a:ext cx="12192000" cy="1215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BAA84-D589-8C36-01C4-E371D974E587}"/>
              </a:ext>
            </a:extLst>
          </p:cNvPr>
          <p:cNvSpPr txBox="1"/>
          <p:nvPr/>
        </p:nvSpPr>
        <p:spPr>
          <a:xfrm>
            <a:off x="1209521" y="2540253"/>
            <a:ext cx="958343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34EA2"/>
                </a:solidFill>
              </a:rPr>
              <a:t>Presentation of Universidad </a:t>
            </a:r>
            <a:r>
              <a:rPr lang="en-US" sz="2600" b="1" dirty="0" err="1">
                <a:solidFill>
                  <a:srgbClr val="034EA2"/>
                </a:solidFill>
              </a:rPr>
              <a:t>Politecnica</a:t>
            </a:r>
            <a:r>
              <a:rPr lang="en-US" sz="2600" b="1" dirty="0">
                <a:solidFill>
                  <a:srgbClr val="034EA2"/>
                </a:solidFill>
              </a:rPr>
              <a:t> de Madrid UPM, Spain</a:t>
            </a:r>
          </a:p>
          <a:p>
            <a:pPr algn="ctr"/>
            <a:r>
              <a:rPr lang="en-US" sz="2600" b="1" dirty="0">
                <a:solidFill>
                  <a:srgbClr val="034EA2"/>
                </a:solidFill>
              </a:rPr>
              <a:t>Slobodan Bojanic, UPM</a:t>
            </a:r>
          </a:p>
          <a:p>
            <a:pPr algn="ctr"/>
            <a:r>
              <a:rPr lang="en-US" sz="2600" b="1" dirty="0" err="1">
                <a:solidFill>
                  <a:srgbClr val="034EA2"/>
                </a:solidFill>
              </a:rPr>
              <a:t>DEBSEUz</a:t>
            </a:r>
            <a:r>
              <a:rPr lang="en-US" sz="2600" b="1" dirty="0">
                <a:solidFill>
                  <a:srgbClr val="034EA2"/>
                </a:solidFill>
              </a:rPr>
              <a:t> Kick-Off Meeting, Tashkent 22-24 Jan 2024</a:t>
            </a:r>
            <a:endParaRPr lang="ru-RU" sz="2600" b="1" dirty="0">
              <a:solidFill>
                <a:srgbClr val="034EA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B54E3E-58D8-4816-9A95-8578BDBDF4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29" y="-319570"/>
            <a:ext cx="3199960" cy="17999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419D80-8D9C-4AF8-AC57-7E385568BA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t="37608" r="8285" b="48563"/>
          <a:stretch/>
        </p:blipFill>
        <p:spPr>
          <a:xfrm>
            <a:off x="1304280" y="3822168"/>
            <a:ext cx="5692257" cy="131188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496E41-9256-4011-82DF-39E735E0E2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6" b="91166"/>
          <a:stretch/>
        </p:blipFill>
        <p:spPr>
          <a:xfrm>
            <a:off x="6996537" y="4102127"/>
            <a:ext cx="4433463" cy="852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5910662"/>
            <a:ext cx="590550" cy="5905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59" y="5910662"/>
            <a:ext cx="563042" cy="563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54" y="6023269"/>
            <a:ext cx="558034" cy="5580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293">
            <a:off x="9139772" y="5934388"/>
            <a:ext cx="586765" cy="5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3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8" y="5046797"/>
            <a:ext cx="1224329" cy="7508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617007"/>
            <a:ext cx="1737360" cy="356360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4328F4A-2D48-4E02-9D2D-6889DE7C23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50743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5EA3D1-6134-74D0-C866-2BB6A962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366" y="365126"/>
            <a:ext cx="8441470" cy="1131166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</a:t>
            </a:r>
            <a:r>
              <a:rPr lang="en-GB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Politécnica</a:t>
            </a: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Madrid UPM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E28A23-2ABC-4676-76C3-5B3267B3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368" y="1825625"/>
            <a:ext cx="8254432" cy="3971989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Oldest and largest Spanish technical university.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 3,000 faculty members, 414 researchers and 1,900 administrative staff.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36,000 undergraduate and master’s students. and 1,900 doctoral students.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UPM schools cover most engineering disciplines.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160 bachelor’s and master’s degrees, </a:t>
            </a:r>
          </a:p>
          <a:p>
            <a:pPr lvl="1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 internationally accredited.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718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8" y="5046797"/>
            <a:ext cx="1224329" cy="7508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617007"/>
            <a:ext cx="1737360" cy="356360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4328F4A-2D48-4E02-9D2D-6889DE7C23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50743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5EA3D1-6134-74D0-C866-2BB6A962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366" y="365126"/>
            <a:ext cx="8441470" cy="1131166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UPM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E28A23-2ABC-4676-76C3-5B3267B3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368" y="1825625"/>
            <a:ext cx="8254432" cy="397198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ends 1,800 and receives 1,300 students per year.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Magalhães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China Scholarship Council, Heritage, etc. programs.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exclusively dedicated for support of incoming students and staff exchange. 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Assistance for accommodation and immigration procedures, especially for non-EU citizens.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Coordinator or partner in ~50 Erasmus+ KA2 projects.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8" y="5046797"/>
            <a:ext cx="1224329" cy="7508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617007"/>
            <a:ext cx="1737360" cy="356360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4328F4A-2D48-4E02-9D2D-6889DE7C23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50743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A5EA3D1-6134-74D0-C866-2BB6A962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366" y="365126"/>
            <a:ext cx="8441470" cy="1131166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UPM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4E28A23-2ABC-4676-76C3-5B3267B3F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99368" y="1825625"/>
                <a:ext cx="8254432" cy="3971989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>
                  <a:lnSpc>
                    <a:spcPct val="107000"/>
                  </a:lnSpc>
                  <a:tabLst>
                    <a:tab pos="2317115" algn="l"/>
                    <a:tab pos="3396615" algn="l"/>
                    <a:tab pos="5074920" algn="l"/>
                    <a:tab pos="5974715" algn="l"/>
                    <a:tab pos="6844030" algn="l"/>
                  </a:tabLst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 research groups and 17 research centres and institutes, </a:t>
                </a:r>
              </a:p>
              <a:p>
                <a:pPr algn="just">
                  <a:lnSpc>
                    <a:spcPct val="107000"/>
                  </a:lnSpc>
                  <a:tabLst>
                    <a:tab pos="2317115" algn="l"/>
                    <a:tab pos="3396615" algn="l"/>
                    <a:tab pos="5074920" algn="l"/>
                    <a:tab pos="5974715" algn="l"/>
                    <a:tab pos="6844030" algn="l"/>
                  </a:tabLst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H2020 </a:t>
                </a: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top funded Spanish university, 24% participation.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FP7 funding</a:t>
                </a:r>
                <a:r>
                  <a:rPr lang="en-GB" sz="1800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€64 M, 242 projects. </a:t>
                </a:r>
                <a:endParaRPr lang="en-GB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tabLst>
                    <a:tab pos="2317115" algn="l"/>
                    <a:tab pos="3396615" algn="l"/>
                    <a:tab pos="5074920" algn="l"/>
                    <a:tab pos="5974715" algn="l"/>
                    <a:tab pos="6844030" algn="l"/>
                  </a:tabLst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Knowledge and Innovation Communities KIC member, approved by European Institute of Technology.</a:t>
                </a:r>
              </a:p>
              <a:p>
                <a:pPr algn="just">
                  <a:lnSpc>
                    <a:spcPct val="107000"/>
                  </a:lnSpc>
                  <a:tabLst>
                    <a:tab pos="2317115" algn="l"/>
                    <a:tab pos="3396615" algn="l"/>
                    <a:tab pos="5074920" algn="l"/>
                    <a:tab pos="5974715" algn="l"/>
                    <a:tab pos="6844030" algn="l"/>
                  </a:tabLst>
                </a:pPr>
                <a:r>
                  <a:rPr lang="en-GB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ndustry collaboration: ~50% of R&amp;D funding.</a:t>
                </a:r>
              </a:p>
              <a:p>
                <a:pPr algn="just">
                  <a:lnSpc>
                    <a:spcPct val="107000"/>
                  </a:lnSpc>
                  <a:tabLst>
                    <a:tab pos="2317115" algn="l"/>
                    <a:tab pos="3396615" algn="l"/>
                    <a:tab pos="5074920" algn="l"/>
                    <a:tab pos="5974715" algn="l"/>
                    <a:tab pos="6844030" algn="l"/>
                  </a:tabLst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On-line education: OCW member, MOOC platforms EdX, </a:t>
                </a:r>
                <a:r>
                  <a:rPr lang="en-GB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MiriadaX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etc., MOOC awards.</a:t>
                </a:r>
                <a:endParaRPr lang="es-E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tabLst>
                    <a:tab pos="2317115" algn="l"/>
                    <a:tab pos="3396615" algn="l"/>
                    <a:tab pos="5074920" algn="l"/>
                    <a:tab pos="5974715" algn="l"/>
                    <a:tab pos="6844030" algn="l"/>
                  </a:tabLst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Technological Innovation Support Centre: innovation, spin-offs, internationalization, platforms for campus start-up companies, fundraising and external investment, identify needs and market trends.</a:t>
                </a:r>
                <a:endParaRPr lang="es-E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tabLst>
                    <a:tab pos="2317115" algn="l"/>
                    <a:tab pos="3396615" algn="l"/>
                    <a:tab pos="5074920" algn="l"/>
                    <a:tab pos="5974715" algn="l"/>
                    <a:tab pos="6844030" algn="l"/>
                  </a:tabLst>
                </a:pPr>
                <a:r>
                  <a:rPr lang="en-GB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Sustainable Development Goals and European Agenda, coordinator of European Universities Alliance EELISA, student future Citizen and Managers of Int. Companies &amp; Institutions for SDG’s commitment.</a:t>
                </a:r>
                <a:endParaRPr lang="es-ES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4E28A23-2ABC-4676-76C3-5B3267B3F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9368" y="1825625"/>
                <a:ext cx="8254432" cy="3971989"/>
              </a:xfrm>
              <a:blipFill>
                <a:blip r:embed="rId6"/>
                <a:stretch>
                  <a:fillRect l="-369" t="-1227" r="-4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90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8" y="5046797"/>
            <a:ext cx="1224329" cy="7508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617007"/>
            <a:ext cx="1737360" cy="356360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4328F4A-2D48-4E02-9D2D-6889DE7C23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50743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2B4D861-DFB8-48D8-CC98-F110CDE4F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7069" y="423143"/>
            <a:ext cx="9432573" cy="55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8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8" y="5046797"/>
            <a:ext cx="1224329" cy="7508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386359" y="1617007"/>
            <a:ext cx="1737360" cy="356360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4328F4A-2D48-4E02-9D2D-6889DE7C23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10159" y="650743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5F0FB3-8069-2BBC-7854-B1BC134A0320}"/>
              </a:ext>
            </a:extLst>
          </p:cNvPr>
          <p:cNvSpPr txBox="1"/>
          <p:nvPr/>
        </p:nvSpPr>
        <p:spPr>
          <a:xfrm>
            <a:off x="2951747" y="496855"/>
            <a:ext cx="885389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u="none" strike="noStrike" baseline="0" dirty="0">
                <a:solidFill>
                  <a:srgbClr val="A52A2A"/>
                </a:solidFill>
                <a:latin typeface="Times New Roman" panose="02020603050405020304" pitchFamily="18" charset="0"/>
              </a:rPr>
              <a:t>Work package WP3 – Bachelor Degrees organization</a:t>
            </a:r>
          </a:p>
          <a:p>
            <a:endParaRPr lang="es-ES" sz="1000" b="1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000" b="1" i="0" u="none" strike="noStrike" baseline="0" dirty="0">
                <a:latin typeface="Times New Roman" panose="02020603050405020304" pitchFamily="18" charset="0"/>
              </a:rPr>
              <a:t>Work Package Number	</a:t>
            </a:r>
            <a:r>
              <a:rPr lang="en-US" sz="1000" b="0" i="0" u="none" strike="noStrike" baseline="0" dirty="0">
                <a:latin typeface="Times New Roman" panose="02020603050405020304" pitchFamily="18" charset="0"/>
              </a:rPr>
              <a:t>WP3	</a:t>
            </a:r>
            <a:r>
              <a:rPr lang="en-US" sz="1000" b="1" i="0" u="none" strike="noStrike" baseline="0" dirty="0">
                <a:latin typeface="Times New Roman" panose="02020603050405020304" pitchFamily="18" charset="0"/>
              </a:rPr>
              <a:t>Lead Beneficiary	</a:t>
            </a:r>
            <a:r>
              <a:rPr lang="en-US" sz="1000" b="0" i="0" u="none" strike="noStrike" baseline="0" dirty="0">
                <a:latin typeface="Times New Roman" panose="02020603050405020304" pitchFamily="18" charset="0"/>
              </a:rPr>
              <a:t>4. UPM	</a:t>
            </a:r>
            <a:endParaRPr lang="en-US" sz="1000" b="1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000" b="1" i="0" u="none" strike="noStrike" baseline="0" dirty="0">
                <a:latin typeface="Times New Roman" panose="02020603050405020304" pitchFamily="18" charset="0"/>
              </a:rPr>
              <a:t>Work Package Name	</a:t>
            </a:r>
            <a:r>
              <a:rPr lang="en-US" sz="1000" b="0" i="0" u="none" strike="noStrike" baseline="0" dirty="0">
                <a:latin typeface="Times New Roman" panose="02020603050405020304" pitchFamily="18" charset="0"/>
              </a:rPr>
              <a:t>Bachelor Degrees organization	</a:t>
            </a:r>
            <a:endParaRPr lang="en-US" sz="1000" b="1" i="0" u="none" strike="noStrike" baseline="0" dirty="0">
              <a:latin typeface="Times New Roman" panose="02020603050405020304" pitchFamily="18" charset="0"/>
            </a:endParaRPr>
          </a:p>
          <a:p>
            <a:pPr marR="540" algn="r"/>
            <a:r>
              <a:rPr lang="en-US" sz="1000" b="1" i="0" u="none" strike="noStrike" baseline="0" dirty="0">
                <a:latin typeface="Times New Roman" panose="02020603050405020304" pitchFamily="18" charset="0"/>
              </a:rPr>
              <a:t>Start Month	</a:t>
            </a:r>
            <a:r>
              <a:rPr lang="en-US" sz="1000" b="0" i="0" u="none" strike="noStrike" baseline="0" dirty="0">
                <a:latin typeface="Times New Roman" panose="02020603050405020304" pitchFamily="18" charset="0"/>
              </a:rPr>
              <a:t>12	</a:t>
            </a:r>
            <a:r>
              <a:rPr lang="en-US" sz="1000" b="1" i="0" u="none" strike="noStrike" baseline="0" dirty="0">
                <a:latin typeface="Times New Roman" panose="02020603050405020304" pitchFamily="18" charset="0"/>
              </a:rPr>
              <a:t>End Month	</a:t>
            </a:r>
            <a:r>
              <a:rPr lang="en-US" sz="1000" b="0" i="0" u="none" strike="noStrike" baseline="0" dirty="0">
                <a:latin typeface="Times New Roman" panose="02020603050405020304" pitchFamily="18" charset="0"/>
              </a:rPr>
              <a:t>30	</a:t>
            </a:r>
            <a:endParaRPr lang="en-US" sz="1000" b="1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EE9DB271-40FF-1DE8-DF70-2EFD2796B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686" y="1852221"/>
            <a:ext cx="9295709" cy="450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0F9E74-9976-E0EF-1FB3-63D36CAD3881}"/>
              </a:ext>
            </a:extLst>
          </p:cNvPr>
          <p:cNvGrpSpPr/>
          <p:nvPr/>
        </p:nvGrpSpPr>
        <p:grpSpPr>
          <a:xfrm>
            <a:off x="-70317" y="9112"/>
            <a:ext cx="2761003" cy="6857766"/>
            <a:chOff x="-70317" y="9112"/>
            <a:chExt cx="2761003" cy="685776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91FCA-FACF-ABE6-5278-B9738E4CA771}"/>
                </a:ext>
              </a:extLst>
            </p:cNvPr>
            <p:cNvSpPr/>
            <p:nvPr/>
          </p:nvSpPr>
          <p:spPr>
            <a:xfrm>
              <a:off x="0" y="9112"/>
              <a:ext cx="2520000" cy="68488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7A4EA4-5B71-CBD7-D551-F0675BA87BB2}"/>
                </a:ext>
              </a:extLst>
            </p:cNvPr>
            <p:cNvSpPr/>
            <p:nvPr/>
          </p:nvSpPr>
          <p:spPr>
            <a:xfrm>
              <a:off x="0" y="6146878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87E45A5D-DDA8-5C9C-29B0-B1E69F06771D}"/>
                </a:ext>
              </a:extLst>
            </p:cNvPr>
            <p:cNvSpPr/>
            <p:nvPr/>
          </p:nvSpPr>
          <p:spPr>
            <a:xfrm rot="6193952" flipV="1">
              <a:off x="-1" y="6158886"/>
              <a:ext cx="579368" cy="720000"/>
            </a:xfrm>
            <a:custGeom>
              <a:avLst/>
              <a:gdLst>
                <a:gd name="connsiteX0" fmla="*/ 0 w 579368"/>
                <a:gd name="connsiteY0" fmla="*/ 0 h 1121806"/>
                <a:gd name="connsiteX1" fmla="*/ 579368 w 579368"/>
                <a:gd name="connsiteY1" fmla="*/ 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  <a:gd name="connsiteX0" fmla="*/ 0 w 579368"/>
                <a:gd name="connsiteY0" fmla="*/ 0 h 1121806"/>
                <a:gd name="connsiteX1" fmla="*/ 282188 w 579368"/>
                <a:gd name="connsiteY1" fmla="*/ 556260 h 1121806"/>
                <a:gd name="connsiteX2" fmla="*/ 579368 w 579368"/>
                <a:gd name="connsiteY2" fmla="*/ 1121806 h 1121806"/>
                <a:gd name="connsiteX3" fmla="*/ 0 w 579368"/>
                <a:gd name="connsiteY3" fmla="*/ 1121806 h 1121806"/>
                <a:gd name="connsiteX4" fmla="*/ 0 w 579368"/>
                <a:gd name="connsiteY4" fmla="*/ 0 h 112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68" h="1121806">
                  <a:moveTo>
                    <a:pt x="0" y="0"/>
                  </a:moveTo>
                  <a:lnTo>
                    <a:pt x="282188" y="556260"/>
                  </a:lnTo>
                  <a:lnTo>
                    <a:pt x="579368" y="1121806"/>
                  </a:lnTo>
                  <a:lnTo>
                    <a:pt x="0" y="1121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2B5AF93-23F8-C6BB-4FC8-CA6821336FFE}"/>
                </a:ext>
              </a:extLst>
            </p:cNvPr>
            <p:cNvSpPr/>
            <p:nvPr/>
          </p:nvSpPr>
          <p:spPr>
            <a:xfrm rot="5400000">
              <a:off x="2504758" y="5414133"/>
              <a:ext cx="201168" cy="17068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964DF02-D7A2-4BC2-F5D7-AB4B387817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" y="36671"/>
            <a:ext cx="1517466" cy="3183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16B60D-19B4-0328-2B9E-DFCE9AD31D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0" y="5131562"/>
            <a:ext cx="1224329" cy="75081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6561F7-61B0-2AC7-C537-ECE927AB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683" y="2543377"/>
            <a:ext cx="8942692" cy="1325563"/>
          </a:xfrm>
        </p:spPr>
        <p:txBody>
          <a:bodyPr/>
          <a:lstStyle/>
          <a:p>
            <a:pPr algn="ctr"/>
            <a:r>
              <a:rPr lang="en-US" b="1" dirty="0"/>
              <a:t>Thank you for attention!</a:t>
            </a:r>
            <a:endParaRPr lang="ru-RU" b="1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8B4DA4C-3C3C-4A08-9A84-176B11D745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2" y="-57217"/>
            <a:ext cx="853974" cy="480360"/>
          </a:xfrm>
          <a:prstGeom prst="rect">
            <a:avLst/>
          </a:prstGeom>
        </p:spPr>
      </p:pic>
      <p:pic>
        <p:nvPicPr>
          <p:cNvPr id="22" name="Рисунок 34">
            <a:extLst>
              <a:ext uri="{FF2B5EF4-FFF2-40B4-BE49-F238E27FC236}">
                <a16:creationId xmlns:a16="http://schemas.microsoft.com/office/drawing/2014/main" id="{60CF3DE4-FE4C-44FE-8305-9727FDE7A7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40751" r="58396"/>
          <a:stretch/>
        </p:blipFill>
        <p:spPr>
          <a:xfrm>
            <a:off x="406438" y="1925442"/>
            <a:ext cx="1737360" cy="34734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A6A37B-FCD2-59F6-E50E-ED75A88C26DC}"/>
              </a:ext>
            </a:extLst>
          </p:cNvPr>
          <p:cNvSpPr txBox="1"/>
          <p:nvPr/>
        </p:nvSpPr>
        <p:spPr>
          <a:xfrm>
            <a:off x="30239" y="679789"/>
            <a:ext cx="24897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34EA2"/>
                </a:solidFill>
              </a:rPr>
              <a:t>Development of the targeted Educational program for Bachelors in Solar Energy in Uzbekistan</a:t>
            </a:r>
          </a:p>
          <a:p>
            <a:pPr algn="ctr"/>
            <a:endParaRPr lang="en-US" sz="600" b="1" dirty="0">
              <a:solidFill>
                <a:srgbClr val="034EA2"/>
              </a:solidFill>
            </a:endParaRPr>
          </a:p>
          <a:p>
            <a:pPr algn="ctr"/>
            <a:r>
              <a:rPr lang="en-US" sz="600" b="1" dirty="0">
                <a:solidFill>
                  <a:srgbClr val="034EA2"/>
                </a:solidFill>
              </a:rPr>
              <a:t>101128871 — </a:t>
            </a:r>
            <a:r>
              <a:rPr lang="en-US" sz="600" b="1" dirty="0" err="1">
                <a:solidFill>
                  <a:srgbClr val="034EA2"/>
                </a:solidFill>
              </a:rPr>
              <a:t>DEBSEUz</a:t>
            </a:r>
            <a:r>
              <a:rPr lang="en-US" sz="600" b="1" dirty="0">
                <a:solidFill>
                  <a:srgbClr val="034EA2"/>
                </a:solidFill>
              </a:rPr>
              <a:t> — ERASMUS-EDU-2023-CBHE </a:t>
            </a:r>
          </a:p>
        </p:txBody>
      </p:sp>
    </p:spTree>
    <p:extLst>
      <p:ext uri="{BB962C8B-B14F-4D97-AF65-F5344CB8AC3E}">
        <p14:creationId xmlns:p14="http://schemas.microsoft.com/office/powerpoint/2010/main" val="287419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9261</TotalTime>
  <Words>433</Words>
  <Application>Microsoft Office PowerPoint</Application>
  <PresentationFormat>Panorámica</PresentationFormat>
  <Paragraphs>51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Office Theme</vt:lpstr>
      <vt:lpstr>Presentación de PowerPoint</vt:lpstr>
      <vt:lpstr>Universidad Politécnica de Madrid UPM</vt:lpstr>
      <vt:lpstr>UPM</vt:lpstr>
      <vt:lpstr>UPM</vt:lpstr>
      <vt:lpstr>Presentación de PowerPoint</vt:lpstr>
      <vt:lpstr>Presentación de PowerPoint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MECHA_UZ</dc:creator>
  <cp:lastModifiedBy>SLOBODAN BOJANIC ANTONIJEVIC</cp:lastModifiedBy>
  <cp:revision>223</cp:revision>
  <dcterms:created xsi:type="dcterms:W3CDTF">2021-05-17T03:51:10Z</dcterms:created>
  <dcterms:modified xsi:type="dcterms:W3CDTF">2024-01-17T12:42:59Z</dcterms:modified>
</cp:coreProperties>
</file>